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8" r:id="rId2"/>
    <p:sldId id="440" r:id="rId3"/>
    <p:sldId id="481" r:id="rId4"/>
    <p:sldId id="441" r:id="rId5"/>
    <p:sldId id="483" r:id="rId6"/>
    <p:sldId id="425" r:id="rId7"/>
    <p:sldId id="485" r:id="rId8"/>
    <p:sldId id="426" r:id="rId9"/>
    <p:sldId id="460" r:id="rId10"/>
    <p:sldId id="461" r:id="rId11"/>
    <p:sldId id="462" r:id="rId12"/>
    <p:sldId id="454" r:id="rId13"/>
    <p:sldId id="455" r:id="rId14"/>
    <p:sldId id="456" r:id="rId15"/>
    <p:sldId id="457" r:id="rId16"/>
    <p:sldId id="453" r:id="rId17"/>
    <p:sldId id="484" r:id="rId18"/>
    <p:sldId id="427" r:id="rId19"/>
    <p:sldId id="473" r:id="rId20"/>
    <p:sldId id="428" r:id="rId21"/>
    <p:sldId id="443" r:id="rId22"/>
    <p:sldId id="474" r:id="rId23"/>
    <p:sldId id="429" r:id="rId24"/>
    <p:sldId id="464" r:id="rId25"/>
    <p:sldId id="442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</p:sldIdLst>
  <p:sldSz cx="9144000" cy="6858000" type="screen4x3"/>
  <p:notesSz cx="6669088" cy="987266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4A7E"/>
    <a:srgbClr val="1F609C"/>
    <a:srgbClr val="E4E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11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9FBC3-FE92-401F-89BE-CC9CEBACD451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52EFF-3B4B-46BE-840A-3420A24C8B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794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3F96F-FAD1-4593-8216-FB8D134F4772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233488"/>
            <a:ext cx="4440238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A69CB-B9B9-464C-B618-511FB0B57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60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SLIDE 10 AND SLIDE 15 – PUT ARCSENE MAPS!!!!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90F12F-6D86-48FB-A387-7964294CB15B}" type="slidenum">
              <a:rPr lang="en-GB" altLang="en-US" smtClean="0"/>
              <a:pPr/>
              <a:t>1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797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HR_PPT_QXD_BASI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320"/>
            <a:ext cx="9144000" cy="50596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1880973"/>
            <a:ext cx="9144000" cy="1867243"/>
          </a:xfrm>
          <a:prstGeom prst="rect">
            <a:avLst/>
          </a:prstGeom>
        </p:spPr>
        <p:txBody>
          <a:bodyPr lIns="432000" tIns="0" rIns="432000" bIns="0" anchor="ctr" anchorCtr="0"/>
          <a:lstStyle>
            <a:lvl1pPr marL="0" algn="r"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BE" dirty="0" smtClean="0"/>
              <a:t>﻿Presentation titel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0" y="3748216"/>
            <a:ext cx="9144000" cy="346264"/>
          </a:xfrm>
          <a:prstGeom prst="rect">
            <a:avLst/>
          </a:prstGeom>
        </p:spPr>
        <p:txBody>
          <a:bodyPr lIns="432000" tIns="0" rIns="432000" bIns="0" anchor="ctr" anchorCtr="0"/>
          <a:lstStyle>
            <a:lvl1pPr marL="0" indent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Author information</a:t>
            </a:r>
            <a:endParaRPr lang="nl-NL" dirty="0"/>
          </a:p>
        </p:txBody>
      </p:sp>
      <p:sp>
        <p:nvSpPr>
          <p:cNvPr id="8" name="Subtitel 2"/>
          <p:cNvSpPr txBox="1">
            <a:spLocks/>
          </p:cNvSpPr>
          <p:nvPr userDrawn="1"/>
        </p:nvSpPr>
        <p:spPr>
          <a:xfrm>
            <a:off x="0" y="6264000"/>
            <a:ext cx="9144000" cy="216000"/>
          </a:xfrm>
          <a:prstGeom prst="rect">
            <a:avLst/>
          </a:prstGeom>
        </p:spPr>
        <p:txBody>
          <a:bodyPr lIns="432000" tIns="0" rIns="432000" bIns="0" anchor="b" anchorCtr="0"/>
          <a:lstStyle>
            <a:lvl1pPr marL="0" indent="0" algn="r" defTabSz="457200" rtl="0" eaLnBrk="1" latinLnBrk="0" hangingPunct="1">
              <a:spcBef>
                <a:spcPts val="0"/>
              </a:spcBef>
              <a:buFont typeface="Arial"/>
              <a:buNone/>
              <a:defRPr sz="14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 b="1" i="1" dirty="0" smtClean="0">
                <a:solidFill>
                  <a:srgbClr val="E4E434"/>
                </a:solidFill>
              </a:rPr>
              <a:t>﻿www.eurosdr.net</a:t>
            </a:r>
            <a:endParaRPr lang="nl-NL" sz="1200" b="1" i="1" dirty="0">
              <a:solidFill>
                <a:srgbClr val="E4E434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1" y="457171"/>
            <a:ext cx="1508125" cy="705308"/>
          </a:xfrm>
          <a:prstGeom prst="rect">
            <a:avLst/>
          </a:prstGeom>
        </p:spPr>
      </p:pic>
      <p:sp>
        <p:nvSpPr>
          <p:cNvPr id="10" name="Subtitel 2"/>
          <p:cNvSpPr txBox="1">
            <a:spLocks/>
          </p:cNvSpPr>
          <p:nvPr userDrawn="1"/>
        </p:nvSpPr>
        <p:spPr>
          <a:xfrm>
            <a:off x="0" y="845500"/>
            <a:ext cx="9144000" cy="346264"/>
          </a:xfrm>
          <a:prstGeom prst="rect">
            <a:avLst/>
          </a:prstGeom>
        </p:spPr>
        <p:txBody>
          <a:bodyPr lIns="432000" tIns="0" rIns="432000" bIns="0" anchor="b" anchorCtr="0"/>
          <a:lstStyle>
            <a:lvl1pPr marL="0" indent="0" algn="r" defTabSz="457200" rtl="0" eaLnBrk="1" latinLnBrk="0" hangingPunct="1">
              <a:spcBef>
                <a:spcPts val="0"/>
              </a:spcBef>
              <a:buFont typeface="Arial"/>
              <a:buNone/>
              <a:defRPr sz="14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 b="1" i="1" dirty="0" smtClean="0">
                <a:solidFill>
                  <a:srgbClr val="1F609C"/>
                </a:solidFill>
              </a:rPr>
              <a:t>﻿European Spatial Data Research</a:t>
            </a:r>
            <a:endParaRPr lang="nl-NL" sz="1200" b="1" i="1" dirty="0">
              <a:solidFill>
                <a:srgbClr val="1F60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6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HR_PPT_QXD_BASIS_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7064"/>
            <a:ext cx="9144000" cy="6309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0" y="790545"/>
            <a:ext cx="8280000" cy="7200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600">
                <a:solidFill>
                  <a:srgbClr val="1F609C"/>
                </a:solidFill>
                <a:latin typeface="Arial"/>
                <a:cs typeface="Arial"/>
              </a:defRPr>
            </a:lvl1pPr>
          </a:lstStyle>
          <a:p>
            <a:r>
              <a:rPr lang="nl-BE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32000" y="1673950"/>
            <a:ext cx="8280000" cy="4468753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Clr>
                <a:schemeClr val="tx1"/>
              </a:buClr>
              <a:buFont typeface="Arial"/>
              <a:buChar char="•"/>
              <a:defRPr sz="2800">
                <a:latin typeface="Arial"/>
                <a:cs typeface="Arial"/>
              </a:defRPr>
            </a:lvl1pPr>
            <a:lvl2pPr marL="396000" indent="0">
              <a:buFontTx/>
              <a:buNone/>
              <a:defRPr sz="2400">
                <a:latin typeface="Arial"/>
                <a:cs typeface="Arial"/>
              </a:defRPr>
            </a:lvl2pPr>
            <a:lvl3pPr marL="648000" indent="-216000">
              <a:buClr>
                <a:srgbClr val="1F609C"/>
              </a:buClr>
              <a:defRPr sz="2000" baseline="0"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nl-BE" dirty="0" smtClean="0"/>
              <a:t>Tekst line 1</a:t>
            </a:r>
          </a:p>
          <a:p>
            <a:pPr lvl="1"/>
            <a:r>
              <a:rPr lang="nl-BE" dirty="0" smtClean="0"/>
              <a:t>Tekst line 2</a:t>
            </a:r>
          </a:p>
          <a:p>
            <a:pPr lvl="2"/>
            <a:r>
              <a:rPr lang="nl-BE" dirty="0" smtClean="0"/>
              <a:t>Tekst line 3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0" y="6264000"/>
            <a:ext cx="1080000" cy="216000"/>
          </a:xfrm>
        </p:spPr>
        <p:txBody>
          <a:bodyPr lIns="0" tIns="0" rIns="0" bIns="0"/>
          <a:lstStyle>
            <a:lvl1pPr marL="432000" algn="l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06561ED4-B3C0-2040-8C2E-ED09C585641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Subtitel 2"/>
          <p:cNvSpPr txBox="1">
            <a:spLocks/>
          </p:cNvSpPr>
          <p:nvPr userDrawn="1"/>
        </p:nvSpPr>
        <p:spPr>
          <a:xfrm>
            <a:off x="0" y="6264000"/>
            <a:ext cx="9144000" cy="216000"/>
          </a:xfrm>
          <a:prstGeom prst="rect">
            <a:avLst/>
          </a:prstGeom>
        </p:spPr>
        <p:txBody>
          <a:bodyPr lIns="432000" tIns="0" rIns="432000" bIns="0" anchor="b" anchorCtr="0"/>
          <a:lstStyle>
            <a:lvl1pPr marL="0" indent="0" algn="r" defTabSz="457200" rtl="0" eaLnBrk="1" latinLnBrk="0" hangingPunct="1">
              <a:spcBef>
                <a:spcPts val="0"/>
              </a:spcBef>
              <a:buFont typeface="Arial"/>
              <a:buNone/>
              <a:defRPr sz="14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 b="1" i="1" dirty="0" smtClean="0">
                <a:solidFill>
                  <a:srgbClr val="E4E434"/>
                </a:solidFill>
              </a:rPr>
              <a:t>﻿www.eurosdr.net</a:t>
            </a:r>
            <a:endParaRPr lang="nl-NL" sz="1200" b="1" i="1" dirty="0">
              <a:solidFill>
                <a:srgbClr val="E4E434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1" y="96532"/>
            <a:ext cx="1139825" cy="530608"/>
          </a:xfrm>
          <a:prstGeom prst="rect">
            <a:avLst/>
          </a:prstGeom>
        </p:spPr>
      </p:pic>
      <p:sp>
        <p:nvSpPr>
          <p:cNvPr id="11" name="Subtitel 2"/>
          <p:cNvSpPr txBox="1">
            <a:spLocks/>
          </p:cNvSpPr>
          <p:nvPr userDrawn="1"/>
        </p:nvSpPr>
        <p:spPr>
          <a:xfrm>
            <a:off x="0" y="82182"/>
            <a:ext cx="9144000" cy="346264"/>
          </a:xfrm>
          <a:prstGeom prst="rect">
            <a:avLst/>
          </a:prstGeom>
        </p:spPr>
        <p:txBody>
          <a:bodyPr lIns="432000" tIns="0" rIns="432000" bIns="0" anchor="b" anchorCtr="0"/>
          <a:lstStyle>
            <a:lvl1pPr marL="0" indent="0" algn="r" defTabSz="457200" rtl="0" eaLnBrk="1" latinLnBrk="0" hangingPunct="1">
              <a:spcBef>
                <a:spcPts val="0"/>
              </a:spcBef>
              <a:buFont typeface="Arial"/>
              <a:buNone/>
              <a:defRPr sz="14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000" b="1" i="1" dirty="0" smtClean="0">
                <a:solidFill>
                  <a:srgbClr val="1F609C"/>
                </a:solidFill>
              </a:rPr>
              <a:t>﻿European Spatial Data Research</a:t>
            </a:r>
            <a:endParaRPr lang="nl-NL" sz="1000" b="1" i="1" dirty="0">
              <a:solidFill>
                <a:srgbClr val="1F60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49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1296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0200" y="2708275"/>
            <a:ext cx="8489950" cy="345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12088" y="6337300"/>
            <a:ext cx="1008062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B1D7D-0E30-406D-B239-57DEFD35A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7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35B77-7370-E346-B509-17A2EA492998}" type="datetimeFigureOut">
              <a:rPr lang="nl-NL" smtClean="0"/>
              <a:t>26-5-2020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61ED4-B3C0-2040-8C2E-ED09C58564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34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file:///C:\Users\lars.harrie\Documents\zoom\2020-05-19%2009.06.21%20lars%20harrie's%20zoom%20meeting%2064966773171\playback.m3u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ygglett.catenda.com/nysak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jl.gis.lu.s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3d.bk.tudelft.nl/projects/eurosdr-geobi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5194/isprs-archives-XLII-4-W15-53-2019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3d.bk.tudelft.nl/projects/eurosdr-geobim/WorkflowDescription.pdf" TargetMode="External"/><Relationship Id="rId4" Type="http://schemas.openxmlformats.org/officeDocument/2006/relationships/hyperlink" Target="https://3d.bk.tudelft.nl/projects/eurosdr-geobi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artbuilt.se/projekt/informationsinfrastruktur/leveransspecifikationer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225162"/>
            <a:ext cx="9144000" cy="1867243"/>
          </a:xfrm>
        </p:spPr>
        <p:txBody>
          <a:bodyPr/>
          <a:lstStyle/>
          <a:p>
            <a:r>
              <a:rPr lang="en-GB" altLang="en-US" dirty="0" smtClean="0">
                <a:solidFill>
                  <a:srgbClr val="C33A2D"/>
                </a:solidFill>
              </a:rPr>
              <a:t>Module 2 – </a:t>
            </a:r>
            <a:r>
              <a:rPr lang="en-GB" altLang="en-US" dirty="0" err="1" smtClean="0">
                <a:solidFill>
                  <a:srgbClr val="C33A2D"/>
                </a:solidFill>
              </a:rPr>
              <a:t>GeoBIM</a:t>
            </a:r>
            <a:r>
              <a:rPr lang="en-GB" altLang="en-US" dirty="0" smtClean="0">
                <a:solidFill>
                  <a:srgbClr val="C33A2D"/>
                </a:solidFill>
              </a:rPr>
              <a:t> </a:t>
            </a:r>
            <a:r>
              <a:rPr lang="en-GB" altLang="en-US" dirty="0">
                <a:solidFill>
                  <a:srgbClr val="C33A2D"/>
                </a:solidFill>
              </a:rPr>
              <a:t>and Planning/Building </a:t>
            </a:r>
            <a:r>
              <a:rPr lang="en-GB" altLang="en-US" dirty="0" smtClean="0">
                <a:solidFill>
                  <a:srgbClr val="C33A2D"/>
                </a:solidFill>
              </a:rPr>
              <a:t>Permits – </a:t>
            </a:r>
            <a:r>
              <a:rPr lang="en-GB" altLang="en-US" dirty="0" smtClean="0">
                <a:solidFill>
                  <a:srgbClr val="C33A2D"/>
                </a:solidFill>
              </a:rPr>
              <a:t> </a:t>
            </a:r>
            <a:r>
              <a:rPr lang="en-GB" altLang="en-US" dirty="0" smtClean="0">
                <a:solidFill>
                  <a:srgbClr val="C33A2D"/>
                </a:solidFill>
              </a:rPr>
              <a:t/>
            </a:r>
            <a:br>
              <a:rPr lang="en-GB" altLang="en-US" dirty="0" smtClean="0">
                <a:solidFill>
                  <a:srgbClr val="C33A2D"/>
                </a:solidFill>
              </a:rPr>
            </a:br>
            <a:endParaRPr lang="en-US" altLang="en-US" sz="2400" dirty="0" smtClean="0">
              <a:solidFill>
                <a:srgbClr val="C33A2D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7881" y="4092405"/>
            <a:ext cx="51895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0"/>
              </a:spcBef>
              <a:defRPr/>
            </a:pPr>
            <a:r>
              <a:rPr lang="en-GB" sz="3200" b="1" kern="0" dirty="0">
                <a:solidFill>
                  <a:schemeClr val="bg1"/>
                </a:solidFill>
              </a:rPr>
              <a:t>Lars </a:t>
            </a:r>
            <a:r>
              <a:rPr lang="en-GB" sz="3200" b="1" kern="0" dirty="0" smtClean="0">
                <a:solidFill>
                  <a:schemeClr val="bg1"/>
                </a:solidFill>
              </a:rPr>
              <a:t>Harrie</a:t>
            </a:r>
            <a:endParaRPr lang="en-GB" sz="3200" b="1" kern="0" dirty="0">
              <a:solidFill>
                <a:schemeClr val="bg1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GB" sz="3200" i="1" kern="0" dirty="0">
                <a:solidFill>
                  <a:schemeClr val="bg1"/>
                </a:solidFill>
              </a:rPr>
              <a:t>Lund University, Sweden</a:t>
            </a:r>
          </a:p>
          <a:p>
            <a:pPr eaLnBrk="1" hangingPunct="1">
              <a:defRPr/>
            </a:pPr>
            <a:endParaRPr lang="en-GB" sz="1200" b="1" kern="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en-GB" sz="3200" b="1" kern="0" dirty="0" smtClean="0">
                <a:solidFill>
                  <a:schemeClr val="bg1"/>
                </a:solidFill>
              </a:rPr>
              <a:t>Claire </a:t>
            </a:r>
            <a:r>
              <a:rPr lang="en-GB" sz="3200" b="1" kern="0" dirty="0" err="1" smtClean="0">
                <a:solidFill>
                  <a:schemeClr val="bg1"/>
                </a:solidFill>
              </a:rPr>
              <a:t>Ellul</a:t>
            </a:r>
            <a:endParaRPr lang="en-GB" sz="3200" kern="0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GB" sz="3200" i="1" kern="0" dirty="0" smtClean="0">
                <a:solidFill>
                  <a:schemeClr val="bg1"/>
                </a:solidFill>
              </a:rPr>
              <a:t>University College London, UK</a:t>
            </a:r>
          </a:p>
          <a:p>
            <a:pPr eaLnBrk="1" hangingPunct="1">
              <a:spcBef>
                <a:spcPts val="0"/>
              </a:spcBef>
              <a:defRPr/>
            </a:pPr>
            <a:endParaRPr lang="en-GB" sz="3200" i="1" kern="0" dirty="0">
              <a:solidFill>
                <a:schemeClr val="bg1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endParaRPr lang="en-GB" sz="3200" i="1" kern="0" dirty="0">
              <a:solidFill>
                <a:schemeClr val="bg1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endParaRPr lang="en-GB" sz="3200" i="1" kern="0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endParaRPr lang="en-GB" sz="3200" i="1" kern="0" dirty="0">
              <a:solidFill>
                <a:schemeClr val="bg1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endParaRPr lang="en-GB" sz="3200" i="1" kern="0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endParaRPr lang="en-GB" sz="3200" i="1" kern="0" dirty="0">
              <a:solidFill>
                <a:schemeClr val="bg1"/>
              </a:solidFill>
            </a:endParaRPr>
          </a:p>
        </p:txBody>
      </p:sp>
      <p:pic>
        <p:nvPicPr>
          <p:cNvPr id="6" name="audio_onl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150" y="184150"/>
            <a:ext cx="609600" cy="609600"/>
          </a:xfrm>
          <a:prstGeom prst="rect">
            <a:avLst/>
          </a:prstGeom>
        </p:spPr>
      </p:pic>
      <p:pic>
        <p:nvPicPr>
          <p:cNvPr id="7" name="playback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6"/>
          <a:stretch>
            <a:fillRect/>
          </a:stretch>
        </p:blipFill>
        <p:spPr>
          <a:xfrm>
            <a:off x="276225" y="276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7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9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Limitations of importing geodata (City model data) to BIM tools</a:t>
            </a:r>
            <a:endParaRPr lang="en-GB" sz="3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4" y="2042160"/>
            <a:ext cx="4633777" cy="404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56" y="4018323"/>
            <a:ext cx="2677368" cy="141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7296" y="3741324"/>
            <a:ext cx="496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Revit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812201" y="2042160"/>
            <a:ext cx="41825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Generally, BIM tools cannot import</a:t>
            </a:r>
          </a:p>
          <a:p>
            <a:r>
              <a:rPr lang="en-US" dirty="0"/>
              <a:t>p</a:t>
            </a:r>
            <a:r>
              <a:rPr lang="en-US" dirty="0" smtClean="0"/>
              <a:t>oint and line object, and there are some</a:t>
            </a:r>
          </a:p>
          <a:p>
            <a:r>
              <a:rPr lang="en-US" dirty="0"/>
              <a:t>l</a:t>
            </a:r>
            <a:r>
              <a:rPr lang="en-US" dirty="0" smtClean="0"/>
              <a:t>imitations on surface objects. BIM tools</a:t>
            </a:r>
          </a:p>
          <a:p>
            <a:r>
              <a:rPr lang="en-US" dirty="0"/>
              <a:t>a</a:t>
            </a:r>
            <a:r>
              <a:rPr lang="en-US" dirty="0" smtClean="0"/>
              <a:t>re built for volumetric objects (as used in </a:t>
            </a:r>
          </a:p>
          <a:p>
            <a:r>
              <a:rPr lang="en-US" dirty="0" smtClean="0"/>
              <a:t>the figures here). </a:t>
            </a:r>
          </a:p>
          <a:p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521585" y="5914251"/>
            <a:ext cx="361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Detailed delivery specification for geodata-BIM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987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Regulations can be found in many planning instruments that varies between countries.</a:t>
            </a:r>
            <a:br>
              <a:rPr lang="en-US" sz="3200" dirty="0" smtClean="0"/>
            </a:br>
            <a:r>
              <a:rPr lang="en-US" sz="3200" dirty="0" smtClean="0"/>
              <a:t>Example UK: A </a:t>
            </a:r>
            <a:r>
              <a:rPr lang="en-US" sz="3200" dirty="0"/>
              <a:t>landscape and townscape context plan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60" y="2822691"/>
            <a:ext cx="4526280" cy="31918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06488" y="5783684"/>
            <a:ext cx="1346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Source: </a:t>
            </a:r>
          </a:p>
          <a:p>
            <a:r>
              <a:rPr lang="en-GB" sz="1200" dirty="0" smtClean="0"/>
              <a:t>Exeter </a:t>
            </a:r>
            <a:r>
              <a:rPr lang="en-GB" sz="1200" dirty="0"/>
              <a:t>City Council</a:t>
            </a:r>
          </a:p>
        </p:txBody>
      </p:sp>
    </p:spTree>
    <p:extLst>
      <p:ext uri="{BB962C8B-B14F-4D97-AF65-F5344CB8AC3E}">
        <p14:creationId xmlns:p14="http://schemas.microsoft.com/office/powerpoint/2010/main" val="28917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790544"/>
            <a:ext cx="8280000" cy="1266855"/>
          </a:xfrm>
        </p:spPr>
        <p:txBody>
          <a:bodyPr/>
          <a:lstStyle/>
          <a:p>
            <a:pPr algn="ctr"/>
            <a:r>
              <a:rPr lang="en-US" dirty="0" smtClean="0"/>
              <a:t>In this presentation we use:</a:t>
            </a:r>
            <a:br>
              <a:rPr lang="en-US" dirty="0" smtClean="0"/>
            </a:br>
            <a:r>
              <a:rPr lang="en-US" i="1" dirty="0" smtClean="0"/>
              <a:t>Detail development plans</a:t>
            </a:r>
            <a:endParaRPr lang="en-GB" i="1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7" y="1939073"/>
            <a:ext cx="5635625" cy="39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84720" y="5975063"/>
            <a:ext cx="172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Helsingborg </a:t>
            </a:r>
            <a:r>
              <a:rPr lang="en-US" sz="1200" dirty="0" err="1" smtClean="0"/>
              <a:t>stad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01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790545"/>
            <a:ext cx="8407200" cy="720000"/>
          </a:xfrm>
        </p:spPr>
        <p:txBody>
          <a:bodyPr/>
          <a:lstStyle/>
          <a:p>
            <a:pPr algn="ctr"/>
            <a:r>
              <a:rPr lang="en-US" dirty="0" err="1" smtClean="0"/>
              <a:t>Digitalisation</a:t>
            </a:r>
            <a:r>
              <a:rPr lang="en-US" dirty="0" smtClean="0"/>
              <a:t> of detail development plans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2000" y="1673950"/>
            <a:ext cx="8280000" cy="4468753"/>
          </a:xfrm>
        </p:spPr>
        <p:txBody>
          <a:bodyPr/>
          <a:lstStyle/>
          <a:p>
            <a:r>
              <a:rPr lang="en-US" dirty="0" smtClean="0"/>
              <a:t>An increasing number of countries require digital detail development plans.</a:t>
            </a:r>
          </a:p>
          <a:p>
            <a:r>
              <a:rPr lang="en-US" dirty="0" smtClean="0"/>
              <a:t>Ongoing work to </a:t>
            </a:r>
            <a:r>
              <a:rPr lang="en-US" dirty="0" err="1" smtClean="0"/>
              <a:t>digitalise</a:t>
            </a:r>
            <a:r>
              <a:rPr lang="en-US" dirty="0" smtClean="0"/>
              <a:t> older paper plans.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396" y="3410237"/>
            <a:ext cx="5221604" cy="12769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60" y="4914851"/>
            <a:ext cx="5029200" cy="12624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809" y="6177262"/>
            <a:ext cx="7385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Kim et al. (2019): </a:t>
            </a:r>
            <a:r>
              <a:rPr lang="en-US" dirty="0">
                <a:solidFill>
                  <a:schemeClr val="bg1"/>
                </a:solidFill>
              </a:rPr>
              <a:t>Visual language approach to representing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KBimCode</a:t>
            </a:r>
            <a:r>
              <a:rPr lang="en-US" dirty="0" smtClean="0">
                <a:solidFill>
                  <a:schemeClr val="bg1"/>
                </a:solidFill>
              </a:rPr>
              <a:t>-based </a:t>
            </a:r>
            <a:r>
              <a:rPr lang="en-US" dirty="0">
                <a:solidFill>
                  <a:schemeClr val="bg1"/>
                </a:solidFill>
              </a:rPr>
              <a:t>Korea </a:t>
            </a:r>
            <a:r>
              <a:rPr lang="en-US" dirty="0" smtClean="0">
                <a:solidFill>
                  <a:schemeClr val="bg1"/>
                </a:solidFill>
              </a:rPr>
              <a:t>building </a:t>
            </a:r>
            <a:r>
              <a:rPr lang="en-US" dirty="0">
                <a:solidFill>
                  <a:schemeClr val="bg1"/>
                </a:solidFill>
              </a:rPr>
              <a:t>code sentences for automated rule checking</a:t>
            </a:r>
          </a:p>
          <a:p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05740" y="3108960"/>
            <a:ext cx="8702040" cy="22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782" y="3902374"/>
            <a:ext cx="3216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Also </a:t>
            </a:r>
            <a:r>
              <a:rPr lang="en-US" sz="3200" dirty="0" err="1" smtClean="0"/>
              <a:t>digitalisation</a:t>
            </a:r>
            <a:r>
              <a:rPr lang="en-US" sz="3200" dirty="0" smtClean="0"/>
              <a:t> </a:t>
            </a:r>
          </a:p>
          <a:p>
            <a:r>
              <a:rPr lang="en-US" sz="3200" dirty="0"/>
              <a:t>o</a:t>
            </a:r>
            <a:r>
              <a:rPr lang="en-US" sz="3200" dirty="0" smtClean="0"/>
              <a:t>f building rules </a:t>
            </a:r>
          </a:p>
          <a:p>
            <a:r>
              <a:rPr lang="en-US" sz="3200" dirty="0" smtClean="0"/>
              <a:t>are required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783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Import of digital detail development plan into BIM environment</a:t>
            </a:r>
            <a:endParaRPr lang="en-GB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3" y="1851660"/>
            <a:ext cx="6608855" cy="3939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93982" y="3483738"/>
            <a:ext cx="23666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Plan </a:t>
            </a:r>
            <a:r>
              <a:rPr lang="en-US" dirty="0"/>
              <a:t>converted into </a:t>
            </a:r>
            <a:endParaRPr lang="en-US" dirty="0" smtClean="0"/>
          </a:p>
          <a:p>
            <a:r>
              <a:rPr lang="en-US" dirty="0" smtClean="0"/>
              <a:t>IFC </a:t>
            </a:r>
            <a:r>
              <a:rPr lang="en-US" dirty="0"/>
              <a:t>and viewed in</a:t>
            </a:r>
          </a:p>
          <a:p>
            <a:r>
              <a:rPr lang="en-US" dirty="0" err="1"/>
              <a:t>Solibri</a:t>
            </a:r>
            <a:r>
              <a:rPr lang="en-US" dirty="0"/>
              <a:t> Model Viewer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950577" y="5958840"/>
            <a:ext cx="20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van </a:t>
            </a:r>
            <a:r>
              <a:rPr lang="en-US" sz="1200" dirty="0" err="1" smtClean="0"/>
              <a:t>Berlo</a:t>
            </a:r>
            <a:r>
              <a:rPr lang="en-US" sz="1200" dirty="0" smtClean="0"/>
              <a:t> et al. (2013)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600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247650" y="5885318"/>
            <a:ext cx="16289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smtClean="0"/>
              <a:t>Service in Norway</a:t>
            </a:r>
            <a:endParaRPr lang="en-US" alt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2000" y="824883"/>
            <a:ext cx="8280000" cy="720000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F609C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3200" dirty="0" smtClean="0"/>
              <a:t>Applicant analysis before application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40" y="1609816"/>
            <a:ext cx="6111119" cy="40076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42577" y="5854541"/>
            <a:ext cx="3547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https://bygglett.catenda.com/nysak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26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664863"/>
            <a:ext cx="8280000" cy="720000"/>
          </a:xfrm>
        </p:spPr>
        <p:txBody>
          <a:bodyPr/>
          <a:lstStyle/>
          <a:p>
            <a:pPr algn="ctr"/>
            <a:r>
              <a:rPr lang="en-US" sz="3200" dirty="0"/>
              <a:t>Applicant analysis before application</a:t>
            </a:r>
            <a:endParaRPr lang="en-GB" sz="3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45" y="1255323"/>
            <a:ext cx="7382510" cy="451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10107" y="5902960"/>
            <a:ext cx="1901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hlinkClick r:id="rId3"/>
              </a:rPr>
              <a:t>http://fjl.gis.lu.se/</a:t>
            </a:r>
            <a:endParaRPr lang="en-US" altLang="en-US" dirty="0"/>
          </a:p>
        </p:txBody>
      </p: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02870" y="5933122"/>
            <a:ext cx="38555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smtClean="0"/>
              <a:t>Prototype service created by </a:t>
            </a:r>
            <a:r>
              <a:rPr lang="en-US" altLang="en-US" sz="1400" dirty="0"/>
              <a:t>Roger </a:t>
            </a:r>
            <a:r>
              <a:rPr lang="en-US" altLang="en-US" sz="1400" dirty="0" err="1"/>
              <a:t>Groth</a:t>
            </a:r>
            <a:r>
              <a:rPr lang="en-US" altLang="en-US" sz="1400" dirty="0"/>
              <a:t>, LU</a:t>
            </a:r>
          </a:p>
        </p:txBody>
      </p:sp>
    </p:spTree>
    <p:extLst>
      <p:ext uri="{BB962C8B-B14F-4D97-AF65-F5344CB8AC3E}">
        <p14:creationId xmlns:p14="http://schemas.microsoft.com/office/powerpoint/2010/main" val="38054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/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3) Building information modelling</a:t>
            </a:r>
          </a:p>
          <a:p>
            <a:pPr marL="0" indent="0">
              <a:buNone/>
            </a:pPr>
            <a:r>
              <a:rPr lang="en-US" sz="1400" b="1" dirty="0"/>
              <a:t>4) Application submission</a:t>
            </a:r>
          </a:p>
          <a:p>
            <a:pPr marL="0" indent="0">
              <a:buNone/>
            </a:pPr>
            <a:r>
              <a:rPr lang="en-US" sz="1400" b="1" dirty="0"/>
              <a:t>5) Application reviewed (formal)</a:t>
            </a:r>
          </a:p>
          <a:p>
            <a:pPr marL="0" indent="0">
              <a:buNone/>
            </a:pPr>
            <a:r>
              <a:rPr lang="en-US" sz="1400" b="1" dirty="0"/>
              <a:t>6) Conversion to CityGML</a:t>
            </a:r>
          </a:p>
          <a:p>
            <a:pPr marL="0" indent="0">
              <a:buNone/>
            </a:pPr>
            <a:r>
              <a:rPr lang="en-US" sz="1400" b="1" dirty="0"/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/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/>
              <a:t>9) Inspections during the works</a:t>
            </a:r>
          </a:p>
          <a:p>
            <a:pPr marL="0" indent="0">
              <a:buNone/>
            </a:pPr>
            <a:r>
              <a:rPr lang="en-US" sz="1400" b="1" dirty="0"/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/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/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/>
              <a:t>13) Final inspection</a:t>
            </a:r>
          </a:p>
          <a:p>
            <a:pPr marL="0" indent="0">
              <a:buNone/>
            </a:pPr>
            <a:r>
              <a:rPr lang="en-US" sz="1400" b="1" dirty="0"/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/>
              <a:t>15) Handover to asset management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796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3) Building information modelling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1345038"/>
            <a:ext cx="4751070" cy="47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2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/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/>
              <a:t>3) Building information modelling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4) Application submission</a:t>
            </a:r>
          </a:p>
          <a:p>
            <a:pPr marL="0" indent="0">
              <a:buNone/>
            </a:pPr>
            <a:r>
              <a:rPr lang="en-US" sz="1400" b="1" dirty="0"/>
              <a:t>5) Application reviewed (formal)</a:t>
            </a:r>
          </a:p>
          <a:p>
            <a:pPr marL="0" indent="0">
              <a:buNone/>
            </a:pPr>
            <a:r>
              <a:rPr lang="en-US" sz="1400" b="1" dirty="0"/>
              <a:t>6) Conversion to CityGML</a:t>
            </a:r>
          </a:p>
          <a:p>
            <a:pPr marL="0" indent="0">
              <a:buNone/>
            </a:pPr>
            <a:r>
              <a:rPr lang="en-US" sz="1400" b="1" dirty="0"/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/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/>
              <a:t>9) Inspections during the works</a:t>
            </a:r>
          </a:p>
          <a:p>
            <a:pPr marL="0" indent="0">
              <a:buNone/>
            </a:pPr>
            <a:r>
              <a:rPr lang="en-US" sz="1400" b="1" dirty="0"/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/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/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/>
              <a:t>13) Final inspection</a:t>
            </a:r>
          </a:p>
          <a:p>
            <a:pPr marL="0" indent="0">
              <a:buNone/>
            </a:pPr>
            <a:r>
              <a:rPr lang="en-US" sz="1400" b="1" dirty="0"/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/>
              <a:t>15) Handover to asset management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895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508605"/>
            <a:ext cx="8280000" cy="720000"/>
          </a:xfrm>
        </p:spPr>
        <p:txBody>
          <a:bodyPr/>
          <a:lstStyle/>
          <a:p>
            <a:pPr algn="ctr"/>
            <a:r>
              <a:rPr lang="en-US" dirty="0" smtClean="0"/>
              <a:t>Main sources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8" y="1152330"/>
            <a:ext cx="6272042" cy="46824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05400" y="533298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hlinkClick r:id="rId3"/>
              </a:rPr>
              <a:t>https://3d.bk.tudelft.nl/projects/eurosdr-geobim/</a:t>
            </a:r>
            <a:endParaRPr lang="en-GB" sz="1400" dirty="0"/>
          </a:p>
        </p:txBody>
      </p:sp>
      <p:sp>
        <p:nvSpPr>
          <p:cNvPr id="7" name="Rectangle 6"/>
          <p:cNvSpPr/>
          <p:nvPr/>
        </p:nvSpPr>
        <p:spPr>
          <a:xfrm>
            <a:off x="193529" y="4794379"/>
            <a:ext cx="4572000" cy="138499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GB" sz="1200" dirty="0" err="1">
                <a:solidFill>
                  <a:srgbClr val="2C3E50"/>
                </a:solidFill>
                <a:latin typeface="Lato" panose="020F0502020204030203" pitchFamily="34" charset="0"/>
              </a:rPr>
              <a:t>Noardo</a:t>
            </a:r>
            <a:r>
              <a:rPr lang="en-GB" sz="1200" dirty="0">
                <a:solidFill>
                  <a:srgbClr val="2C3E50"/>
                </a:solidFill>
                <a:latin typeface="Lato" panose="020F0502020204030203" pitchFamily="34" charset="0"/>
              </a:rPr>
              <a:t>, F., </a:t>
            </a:r>
            <a:r>
              <a:rPr lang="en-GB" sz="1200" dirty="0" err="1">
                <a:solidFill>
                  <a:srgbClr val="2C3E50"/>
                </a:solidFill>
                <a:latin typeface="Lato" panose="020F0502020204030203" pitchFamily="34" charset="0"/>
              </a:rPr>
              <a:t>Ellul</a:t>
            </a:r>
            <a:r>
              <a:rPr lang="en-GB" sz="1200" dirty="0">
                <a:solidFill>
                  <a:srgbClr val="2C3E50"/>
                </a:solidFill>
                <a:latin typeface="Lato" panose="020F0502020204030203" pitchFamily="34" charset="0"/>
              </a:rPr>
              <a:t>, C., Harrie, L., Olsson, P., Arroyo </a:t>
            </a:r>
            <a:r>
              <a:rPr lang="en-GB" sz="1200" dirty="0" err="1">
                <a:solidFill>
                  <a:srgbClr val="2C3E50"/>
                </a:solidFill>
                <a:latin typeface="Lato" panose="020F0502020204030203" pitchFamily="34" charset="0"/>
              </a:rPr>
              <a:t>Ohori</a:t>
            </a:r>
            <a:r>
              <a:rPr lang="en-GB" sz="1200" dirty="0">
                <a:solidFill>
                  <a:srgbClr val="2C3E50"/>
                </a:solidFill>
                <a:latin typeface="Lato" panose="020F0502020204030203" pitchFamily="34" charset="0"/>
              </a:rPr>
              <a:t>, K., </a:t>
            </a:r>
            <a:r>
              <a:rPr lang="en-GB" sz="1200" dirty="0" err="1">
                <a:solidFill>
                  <a:srgbClr val="2C3E50"/>
                </a:solidFill>
                <a:latin typeface="Lato" panose="020F0502020204030203" pitchFamily="34" charset="0"/>
              </a:rPr>
              <a:t>Stoter</a:t>
            </a:r>
            <a:r>
              <a:rPr lang="en-GB" sz="1200" dirty="0">
                <a:solidFill>
                  <a:srgbClr val="2C3E50"/>
                </a:solidFill>
                <a:latin typeface="Lato" panose="020F0502020204030203" pitchFamily="34" charset="0"/>
              </a:rPr>
              <a:t>, J. (2019). </a:t>
            </a:r>
            <a:r>
              <a:rPr lang="en-GB" sz="1200" dirty="0" err="1">
                <a:solidFill>
                  <a:srgbClr val="4F7DE6"/>
                </a:solidFill>
                <a:latin typeface="Lato" panose="020F0502020204030203" pitchFamily="34" charset="0"/>
                <a:hlinkClick r:id="rId4"/>
              </a:rPr>
              <a:t>EuroSDR</a:t>
            </a:r>
            <a:r>
              <a:rPr lang="en-GB" sz="1200" dirty="0">
                <a:solidFill>
                  <a:srgbClr val="4F7DE6"/>
                </a:solidFill>
                <a:latin typeface="Lato" panose="020F0502020204030203" pitchFamily="34" charset="0"/>
                <a:hlinkClick r:id="rId4"/>
              </a:rPr>
              <a:t> </a:t>
            </a:r>
            <a:r>
              <a:rPr lang="en-GB" sz="1200" dirty="0" err="1">
                <a:solidFill>
                  <a:srgbClr val="4F7DE6"/>
                </a:solidFill>
                <a:latin typeface="Lato" panose="020F0502020204030203" pitchFamily="34" charset="0"/>
                <a:hlinkClick r:id="rId4"/>
              </a:rPr>
              <a:t>GeoBIM</a:t>
            </a:r>
            <a:r>
              <a:rPr lang="en-GB" sz="1200" dirty="0">
                <a:solidFill>
                  <a:srgbClr val="4F7DE6"/>
                </a:solidFill>
                <a:latin typeface="Lato" panose="020F0502020204030203" pitchFamily="34" charset="0"/>
                <a:hlinkClick r:id="rId4"/>
              </a:rPr>
              <a:t> project: a study in Europe on how to use the potentials of BIM and geo data in practice</a:t>
            </a:r>
            <a:r>
              <a:rPr lang="en-GB" sz="1200" dirty="0">
                <a:solidFill>
                  <a:srgbClr val="2C3E50"/>
                </a:solidFill>
                <a:latin typeface="Lato" panose="020F0502020204030203" pitchFamily="34" charset="0"/>
              </a:rPr>
              <a:t>. 3DGeoInfo2019 Conference, Singapore - International Archives of the Photogrammetry, Remote Sensing &amp; Spatial Information Sciences IV-4(W8) 2019. https://doi.org/10.5194/isprs-archives-XLII-4-W15-53-2019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710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4) Application submission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0" y="1403267"/>
            <a:ext cx="5920740" cy="47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" y="790545"/>
            <a:ext cx="3825240" cy="720000"/>
          </a:xfrm>
        </p:spPr>
        <p:txBody>
          <a:bodyPr/>
          <a:lstStyle/>
          <a:p>
            <a:r>
              <a:rPr lang="en-US" dirty="0" smtClean="0"/>
              <a:t>Model View Definition (MVD) –</a:t>
            </a:r>
            <a:br>
              <a:rPr lang="en-US" dirty="0" smtClean="0"/>
            </a:br>
            <a:r>
              <a:rPr lang="en-US" dirty="0" smtClean="0"/>
              <a:t>Formal subset of an IFC model.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Example: Singapore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65" y="1051485"/>
            <a:ext cx="4577715" cy="3694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3" y="5006093"/>
            <a:ext cx="5832158" cy="108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/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/>
              <a:t>3) Building information modelling</a:t>
            </a:r>
          </a:p>
          <a:p>
            <a:pPr marL="0" indent="0">
              <a:buNone/>
            </a:pPr>
            <a:r>
              <a:rPr lang="en-US" sz="1400" b="1" dirty="0"/>
              <a:t>4) Application submission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5) Application reviewed (formal)</a:t>
            </a:r>
          </a:p>
          <a:p>
            <a:pPr marL="0" indent="0">
              <a:buNone/>
            </a:pPr>
            <a:r>
              <a:rPr lang="en-US" sz="1400" b="1" dirty="0"/>
              <a:t>6) Conversion to CityGML</a:t>
            </a:r>
          </a:p>
          <a:p>
            <a:pPr marL="0" indent="0">
              <a:buNone/>
            </a:pPr>
            <a:r>
              <a:rPr lang="en-US" sz="1400" b="1" dirty="0"/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/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/>
              <a:t>9) Inspections during the works</a:t>
            </a:r>
          </a:p>
          <a:p>
            <a:pPr marL="0" indent="0">
              <a:buNone/>
            </a:pPr>
            <a:r>
              <a:rPr lang="en-US" sz="1400" b="1" dirty="0"/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/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/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/>
              <a:t>13) Final inspection</a:t>
            </a:r>
          </a:p>
          <a:p>
            <a:pPr marL="0" indent="0">
              <a:buNone/>
            </a:pPr>
            <a:r>
              <a:rPr lang="en-US" sz="1400" b="1" dirty="0"/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/>
              <a:t>15) Handover to asset management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7114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5) Application </a:t>
            </a:r>
            <a:r>
              <a:rPr lang="en-GB" dirty="0"/>
              <a:t>reviewed (formal)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20" y="1348740"/>
            <a:ext cx="5852331" cy="50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0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45" y="981288"/>
            <a:ext cx="7577555" cy="720000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Formal checking of a BIM (IFC) file in BIM modeling checking tool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45" y="1909482"/>
            <a:ext cx="5257314" cy="40718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57060" y="5913120"/>
            <a:ext cx="207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Solibri.wordpress.com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262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05" y="981288"/>
            <a:ext cx="8916829" cy="720000"/>
          </a:xfrm>
        </p:spPr>
        <p:txBody>
          <a:bodyPr/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Checking elements according to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MVD in an ETL-tool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GB" dirty="0"/>
          </a:p>
        </p:txBody>
      </p:sp>
      <p:pic>
        <p:nvPicPr>
          <p:cNvPr id="4" name="Bildobjek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1"/>
          <a:stretch>
            <a:fillRect/>
          </a:stretch>
        </p:blipFill>
        <p:spPr bwMode="auto">
          <a:xfrm>
            <a:off x="4791075" y="2170510"/>
            <a:ext cx="4361260" cy="208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objekt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6"/>
          <a:stretch>
            <a:fillRect/>
          </a:stretch>
        </p:blipFill>
        <p:spPr bwMode="auto">
          <a:xfrm>
            <a:off x="0" y="1657350"/>
            <a:ext cx="5148263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54141"/>
            <a:ext cx="3707606" cy="144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ktangel 9">
            <a:extLst/>
          </p:cNvPr>
          <p:cNvSpPr/>
          <p:nvPr/>
        </p:nvSpPr>
        <p:spPr>
          <a:xfrm>
            <a:off x="7328297" y="3271838"/>
            <a:ext cx="1514475" cy="3833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 sz="1350"/>
          </a:p>
        </p:txBody>
      </p:sp>
      <p:sp>
        <p:nvSpPr>
          <p:cNvPr id="8" name="textruta 20">
            <a:extLst/>
          </p:cNvPr>
          <p:cNvSpPr txBox="1"/>
          <p:nvPr/>
        </p:nvSpPr>
        <p:spPr>
          <a:xfrm>
            <a:off x="1457325" y="3278982"/>
            <a:ext cx="3128549" cy="10156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sv-SE" sz="2400" dirty="0" err="1">
                <a:solidFill>
                  <a:schemeClr val="accent1">
                    <a:lumMod val="75000"/>
                  </a:schemeClr>
                </a:solidFill>
              </a:rPr>
              <a:t>IfcSite</a:t>
            </a:r>
            <a:r>
              <a:rPr lang="sv-SE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sv-SE" sz="2400" dirty="0" err="1">
                <a:solidFill>
                  <a:schemeClr val="accent1">
                    <a:lumMod val="75000"/>
                  </a:schemeClr>
                </a:solidFill>
              </a:rPr>
              <a:t>required</a:t>
            </a:r>
            <a:endParaRPr lang="sv-SE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sv-SE" dirty="0" err="1">
                <a:solidFill>
                  <a:schemeClr val="accent1">
                    <a:lumMod val="75000"/>
                  </a:schemeClr>
                </a:solidFill>
              </a:rPr>
              <a:t>Custom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</a:rPr>
              <a:t> transformer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</a:rPr>
              <a:t>that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</a:rPr>
              <a:t>reads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defRPr/>
            </a:pPr>
            <a:r>
              <a:rPr lang="sv-SE" dirty="0">
                <a:solidFill>
                  <a:schemeClr val="accent1">
                    <a:lumMod val="75000"/>
                  </a:schemeClr>
                </a:solidFill>
              </a:rPr>
              <a:t>template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</a:rPr>
              <a:t>file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</a:rPr>
              <a:t> and check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5038725"/>
            <a:ext cx="2940844" cy="64412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8842772" y="3655219"/>
            <a:ext cx="79772" cy="138350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067426" y="3271837"/>
            <a:ext cx="1260872" cy="17668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21042" y="3655219"/>
            <a:ext cx="907256" cy="138350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842772" y="3323035"/>
            <a:ext cx="165497" cy="17156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 rot="1365409">
            <a:off x="4969669" y="2658666"/>
            <a:ext cx="6191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5521585" y="5914251"/>
            <a:ext cx="361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Detailed delivery specification for geodata-BIM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420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/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/>
              <a:t>3) Building information modelling</a:t>
            </a:r>
          </a:p>
          <a:p>
            <a:pPr marL="0" indent="0">
              <a:buNone/>
            </a:pPr>
            <a:r>
              <a:rPr lang="en-US" sz="1400" b="1" dirty="0"/>
              <a:t>4) Application submission</a:t>
            </a:r>
          </a:p>
          <a:p>
            <a:pPr marL="0" indent="0">
              <a:buNone/>
            </a:pPr>
            <a:r>
              <a:rPr lang="en-US" sz="1400" b="1" dirty="0"/>
              <a:t>5) Application reviewed (formal)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6) Conversion to CityGML</a:t>
            </a:r>
          </a:p>
          <a:p>
            <a:pPr marL="0" indent="0">
              <a:buNone/>
            </a:pPr>
            <a:r>
              <a:rPr lang="en-US" sz="1400" b="1" dirty="0"/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/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/>
              <a:t>9) Inspections during the works</a:t>
            </a:r>
          </a:p>
          <a:p>
            <a:pPr marL="0" indent="0">
              <a:buNone/>
            </a:pPr>
            <a:r>
              <a:rPr lang="en-US" sz="1400" b="1" dirty="0"/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/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/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/>
              <a:t>13) Final inspection</a:t>
            </a:r>
          </a:p>
          <a:p>
            <a:pPr marL="0" indent="0">
              <a:buNone/>
            </a:pPr>
            <a:r>
              <a:rPr lang="en-US" sz="1400" b="1" dirty="0"/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/>
              <a:t>15) Handover to asset management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51407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6) </a:t>
            </a:r>
            <a:r>
              <a:rPr lang="en-GB" b="1" dirty="0"/>
              <a:t>Conversion to CityGML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84" y="1375507"/>
            <a:ext cx="5745632" cy="488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999" y="964973"/>
            <a:ext cx="8280000" cy="720000"/>
          </a:xfrm>
        </p:spPr>
        <p:txBody>
          <a:bodyPr/>
          <a:lstStyle/>
          <a:p>
            <a:pPr algn="ctr"/>
            <a:r>
              <a:rPr lang="en-US" dirty="0" smtClean="0"/>
              <a:t>Example of workflow in the conversion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295525"/>
            <a:ext cx="7572375" cy="2266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1240" y="5783580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Donkers</a:t>
            </a:r>
            <a:r>
              <a:rPr lang="en-US" dirty="0" smtClean="0"/>
              <a:t> et al. (2015)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94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2582" y="1199676"/>
            <a:ext cx="5650974" cy="720000"/>
          </a:xfrm>
        </p:spPr>
        <p:txBody>
          <a:bodyPr/>
          <a:lstStyle/>
          <a:p>
            <a:r>
              <a:rPr lang="en-GB" dirty="0" smtClean="0"/>
              <a:t>Geometric transformation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96594" y="6165850"/>
            <a:ext cx="5856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Sjors</a:t>
            </a:r>
            <a:r>
              <a:rPr lang="en-GB" dirty="0"/>
              <a:t> </a:t>
            </a:r>
            <a:r>
              <a:rPr lang="en-GB" dirty="0" err="1"/>
              <a:t>Donkers</a:t>
            </a:r>
            <a:r>
              <a:rPr lang="en-GB" dirty="0"/>
              <a:t> TU Delft MSc Dissertation: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88" y="2188964"/>
            <a:ext cx="4733351" cy="23296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78465" y="5796518"/>
            <a:ext cx="272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Source</a:t>
            </a:r>
            <a:r>
              <a:rPr lang="fr-FR" dirty="0"/>
              <a:t>: Nagel et al</a:t>
            </a:r>
            <a:r>
              <a:rPr lang="fr-FR" dirty="0" smtClean="0"/>
              <a:t>. (2009)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77000" y="2583180"/>
            <a:ext cx="21889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Challenges -</a:t>
            </a:r>
          </a:p>
          <a:p>
            <a:r>
              <a:rPr lang="en-US" dirty="0" smtClean="0"/>
              <a:t>Different geometric </a:t>
            </a:r>
          </a:p>
          <a:p>
            <a:r>
              <a:rPr lang="en-US" dirty="0" smtClean="0"/>
              <a:t>representations:</a:t>
            </a:r>
          </a:p>
          <a:p>
            <a:endParaRPr lang="en-US" dirty="0"/>
          </a:p>
          <a:p>
            <a:r>
              <a:rPr lang="en-US" dirty="0" smtClean="0"/>
              <a:t>CityGML – B-rep</a:t>
            </a:r>
          </a:p>
          <a:p>
            <a:r>
              <a:rPr lang="en-US" dirty="0" smtClean="0"/>
              <a:t>IFC – CSG, B-rep, </a:t>
            </a:r>
          </a:p>
          <a:p>
            <a:r>
              <a:rPr lang="en-US" dirty="0"/>
              <a:t>	</a:t>
            </a:r>
            <a:r>
              <a:rPr lang="en-GB" dirty="0" err="1" smtClean="0"/>
              <a:t>SweptSolid</a:t>
            </a:r>
            <a:r>
              <a:rPr lang="en-GB" dirty="0" smtClean="0"/>
              <a:t>, etc.</a:t>
            </a:r>
            <a:r>
              <a:rPr lang="en-US" dirty="0" smtClean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5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30DBA95D-65E2-4786-A3B2-0BF654AA4C2C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2" y="1973580"/>
            <a:ext cx="3915632" cy="25802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47" y="1381920"/>
            <a:ext cx="2812196" cy="4048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1014" y="914652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Workflow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788355" y="90099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2328920" y="5524232"/>
            <a:ext cx="4883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https://3d.bk.tudelft.nl/projects/eurosdr-geobim</a:t>
            </a:r>
            <a:r>
              <a:rPr lang="en-GB" dirty="0" smtClean="0">
                <a:hlinkClick r:id="rId4"/>
              </a:rPr>
              <a:t>/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197351" y="5802352"/>
            <a:ext cx="8724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https://3d.bk.tudelft.nl/projects/eurosdr-geobim/WorkflowDescription.pdf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8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114" y="869537"/>
            <a:ext cx="4014085" cy="720000"/>
          </a:xfrm>
        </p:spPr>
        <p:txBody>
          <a:bodyPr/>
          <a:lstStyle/>
          <a:p>
            <a:r>
              <a:rPr lang="en-GB" dirty="0" smtClean="0"/>
              <a:t>Semantic mapping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96594" y="6165850"/>
            <a:ext cx="5856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Sjors</a:t>
            </a:r>
            <a:r>
              <a:rPr lang="en-GB" dirty="0"/>
              <a:t> </a:t>
            </a:r>
            <a:r>
              <a:rPr lang="en-GB" dirty="0" err="1"/>
              <a:t>Donkers</a:t>
            </a:r>
            <a:r>
              <a:rPr lang="en-GB" dirty="0"/>
              <a:t> TU Delft MSc Dissertation:</a:t>
            </a: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9" y="1742108"/>
            <a:ext cx="4216233" cy="29653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55" y="2064986"/>
            <a:ext cx="3576962" cy="2642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5080" y="5358229"/>
            <a:ext cx="2498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 </a:t>
            </a:r>
            <a:r>
              <a:rPr lang="en-GB" dirty="0" smtClean="0"/>
              <a:t>El-</a:t>
            </a:r>
            <a:r>
              <a:rPr lang="en-GB" dirty="0" err="1" smtClean="0"/>
              <a:t>Mekawy</a:t>
            </a:r>
            <a:r>
              <a:rPr lang="en-GB" dirty="0" smtClean="0"/>
              <a:t> et al. (2011)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5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 of study of conversion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510545"/>
            <a:ext cx="7976821" cy="1964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81" y="3687162"/>
            <a:ext cx="3888540" cy="2311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8320" y="4244340"/>
            <a:ext cx="165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triple </a:t>
            </a:r>
          </a:p>
          <a:p>
            <a:r>
              <a:rPr lang="en-US" dirty="0" smtClean="0"/>
              <a:t>graph approach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7810" y="5813689"/>
            <a:ext cx="276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GB" dirty="0" err="1" smtClean="0"/>
              <a:t>Stouffs</a:t>
            </a:r>
            <a:r>
              <a:rPr lang="en-GB" dirty="0" smtClean="0"/>
              <a:t> et al. (2018)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834485"/>
            <a:ext cx="8280000" cy="720000"/>
          </a:xfrm>
        </p:spPr>
        <p:txBody>
          <a:bodyPr/>
          <a:lstStyle/>
          <a:p>
            <a:pPr algn="ctr"/>
            <a:r>
              <a:rPr lang="en-US" dirty="0" smtClean="0"/>
              <a:t>More on implementation </a:t>
            </a:r>
            <a:br>
              <a:rPr lang="en-US" dirty="0" smtClean="0"/>
            </a:br>
            <a:r>
              <a:rPr lang="en-US" dirty="0" smtClean="0"/>
              <a:t>of conversion tools will follow</a:t>
            </a:r>
            <a:br>
              <a:rPr lang="en-US" dirty="0" smtClean="0"/>
            </a:br>
            <a:r>
              <a:rPr lang="en-US" dirty="0" smtClean="0"/>
              <a:t>in module 4</a:t>
            </a:r>
            <a:br>
              <a:rPr lang="en-US" dirty="0" smtClean="0"/>
            </a:br>
            <a:r>
              <a:rPr lang="en-US" dirty="0" smtClean="0"/>
              <a:t>(in the </a:t>
            </a:r>
            <a:r>
              <a:rPr lang="en-US" dirty="0" err="1" smtClean="0"/>
              <a:t>GeoBIM</a:t>
            </a:r>
            <a:r>
              <a:rPr lang="en-US" dirty="0" smtClean="0"/>
              <a:t> benchmark)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8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/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/>
              <a:t>3) Building information modelling</a:t>
            </a:r>
          </a:p>
          <a:p>
            <a:pPr marL="0" indent="0">
              <a:buNone/>
            </a:pPr>
            <a:r>
              <a:rPr lang="en-US" sz="1400" b="1" dirty="0"/>
              <a:t>4) Application submission</a:t>
            </a:r>
          </a:p>
          <a:p>
            <a:pPr marL="0" indent="0">
              <a:buNone/>
            </a:pPr>
            <a:r>
              <a:rPr lang="en-US" sz="1400" b="1" dirty="0"/>
              <a:t>5) Application reviewed (formal)</a:t>
            </a:r>
          </a:p>
          <a:p>
            <a:pPr marL="0" indent="0">
              <a:buNone/>
            </a:pPr>
            <a:r>
              <a:rPr lang="en-US" sz="1400" b="1" dirty="0"/>
              <a:t>6) Conversion to CityGML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/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/>
              <a:t>9) Inspections during the works</a:t>
            </a:r>
          </a:p>
          <a:p>
            <a:pPr marL="0" indent="0">
              <a:buNone/>
            </a:pPr>
            <a:r>
              <a:rPr lang="en-US" sz="1400" b="1" dirty="0"/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/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/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/>
              <a:t>13) Final inspection</a:t>
            </a:r>
          </a:p>
          <a:p>
            <a:pPr marL="0" indent="0">
              <a:buNone/>
            </a:pPr>
            <a:r>
              <a:rPr lang="en-US" sz="1400" b="1" dirty="0"/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/>
              <a:t>15) Handover to asset management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00469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7) Application </a:t>
            </a:r>
            <a:r>
              <a:rPr lang="en-US" sz="2800" dirty="0" smtClean="0"/>
              <a:t>reviewed </a:t>
            </a:r>
            <a:r>
              <a:rPr lang="en-US" sz="2800" dirty="0"/>
              <a:t>(content requirements)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25" y="1278509"/>
            <a:ext cx="7389349" cy="483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8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7) Application </a:t>
            </a:r>
            <a:r>
              <a:rPr lang="en-US" sz="2800" dirty="0" smtClean="0"/>
              <a:t>reviewed </a:t>
            </a:r>
            <a:r>
              <a:rPr lang="en-US" sz="2800" dirty="0"/>
              <a:t>(content requirements)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9" y="1369927"/>
            <a:ext cx="8930421" cy="46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is required for building permit rule checking?</a:t>
            </a:r>
            <a:endParaRPr lang="en-GB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05125" y="1424464"/>
          <a:ext cx="5753100" cy="795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312307132"/>
                    </a:ext>
                  </a:extLst>
                </a:gridCol>
                <a:gridCol w="882015">
                  <a:extLst>
                    <a:ext uri="{9D8B030D-6E8A-4147-A177-3AD203B41FA5}">
                      <a16:colId xmlns:a16="http://schemas.microsoft.com/office/drawing/2014/main" val="632571691"/>
                    </a:ext>
                  </a:extLst>
                </a:gridCol>
                <a:gridCol w="918210">
                  <a:extLst>
                    <a:ext uri="{9D8B030D-6E8A-4147-A177-3AD203B41FA5}">
                      <a16:colId xmlns:a16="http://schemas.microsoft.com/office/drawing/2014/main" val="3803218588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666852667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3566471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BIM data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Geospatial data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BIM &amp; Geospatial data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196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Quantitative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25%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30%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30%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85%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103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Visual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2% 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1%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2%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5%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904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Qualitative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10%</a:t>
                      </a:r>
                      <a:endParaRPr lang="en-GB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31774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27055" y="2230305"/>
            <a:ext cx="6611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Study of the Swedish regulations defined by the National Board of Housing and Planning</a:t>
            </a:r>
            <a:endParaRPr lang="en-GB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568140" y="2677954"/>
          <a:ext cx="5827069" cy="26399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9055">
                  <a:extLst>
                    <a:ext uri="{9D8B030D-6E8A-4147-A177-3AD203B41FA5}">
                      <a16:colId xmlns:a16="http://schemas.microsoft.com/office/drawing/2014/main" val="1586740665"/>
                    </a:ext>
                  </a:extLst>
                </a:gridCol>
                <a:gridCol w="127944">
                  <a:extLst>
                    <a:ext uri="{9D8B030D-6E8A-4147-A177-3AD203B41FA5}">
                      <a16:colId xmlns:a16="http://schemas.microsoft.com/office/drawing/2014/main" val="3632887445"/>
                    </a:ext>
                  </a:extLst>
                </a:gridCol>
                <a:gridCol w="4370070">
                  <a:extLst>
                    <a:ext uri="{9D8B030D-6E8A-4147-A177-3AD203B41FA5}">
                      <a16:colId xmlns:a16="http://schemas.microsoft.com/office/drawing/2014/main" val="305793557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Quantitative – </a:t>
                      </a:r>
                      <a:endParaRPr lang="en-GB" sz="100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BIM data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Roof pitch (degree)</a:t>
                      </a:r>
                      <a:endParaRPr lang="en-GB" sz="10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GB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0412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Quantitative – </a:t>
                      </a:r>
                      <a:endParaRPr lang="en-GB" sz="100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Geospatial data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Slope of the ground (gradient)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870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Quantitative – </a:t>
                      </a:r>
                      <a:endParaRPr lang="en-GB" sz="100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BIM and geospatial data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Building heights (m) and densification levels (total building footprint area divided by real estate area)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873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Visual</a:t>
                      </a:r>
                      <a:endParaRPr lang="en-GB" sz="100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BIM data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Configuration of windows should follow certain characteristics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013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Visual</a:t>
                      </a:r>
                      <a:endParaRPr lang="en-GB" sz="100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Geospatial data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Configuration of property units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52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Visual</a:t>
                      </a:r>
                      <a:endParaRPr lang="en-GB" sz="100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BIM and geospatial data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General maintenance of the character in a built-up area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03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Qualitative</a:t>
                      </a:r>
                      <a:endParaRPr lang="en-GB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dirty="0">
                          <a:effectLst/>
                        </a:rPr>
                        <a:t>Maintenance of specific historical and artistic values</a:t>
                      </a:r>
                      <a:endParaRPr lang="en-GB" sz="12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GB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3621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78633" y="5379275"/>
            <a:ext cx="2108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Example for each category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091305" y="5907762"/>
            <a:ext cx="1962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Olsson et al. (2018)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77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790545"/>
            <a:ext cx="9028330" cy="720000"/>
          </a:xfrm>
        </p:spPr>
        <p:txBody>
          <a:bodyPr/>
          <a:lstStyle/>
          <a:p>
            <a:pPr algn="ctr"/>
            <a:r>
              <a:rPr lang="en-US" sz="3200" dirty="0"/>
              <a:t>(Semi-) Automated building permit </a:t>
            </a:r>
            <a:r>
              <a:rPr lang="en-US" sz="3200" dirty="0" smtClean="0"/>
              <a:t>rule checking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1121728" y="1698625"/>
            <a:ext cx="7134225" cy="3676650"/>
            <a:chOff x="1593" y="1002"/>
            <a:chExt cx="4494" cy="231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" y="1002"/>
              <a:ext cx="4494" cy="2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3084" y="2106"/>
              <a:ext cx="336" cy="48"/>
            </a:xfrm>
            <a:prstGeom prst="line">
              <a:avLst/>
            </a:prstGeom>
            <a:noFill/>
            <a:ln w="38100">
              <a:solidFill>
                <a:srgbClr val="8E8E8E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3088" y="2662"/>
              <a:ext cx="264" cy="246"/>
            </a:xfrm>
            <a:prstGeom prst="line">
              <a:avLst/>
            </a:prstGeom>
            <a:noFill/>
            <a:ln w="38100">
              <a:solidFill>
                <a:srgbClr val="8E8E8E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21585" y="5914251"/>
            <a:ext cx="361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Detailed delivery specification for geodata-BIM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7906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21585" y="5914251"/>
            <a:ext cx="361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Detailed delivery specification for geodata-BIM</a:t>
            </a:r>
            <a:endParaRPr lang="en-GB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84" y="1510545"/>
            <a:ext cx="8612632" cy="39547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680" y="790545"/>
            <a:ext cx="9028330" cy="720000"/>
          </a:xfrm>
        </p:spPr>
        <p:txBody>
          <a:bodyPr/>
          <a:lstStyle/>
          <a:p>
            <a:pPr algn="ctr"/>
            <a:r>
              <a:rPr lang="en-US" sz="3200" dirty="0"/>
              <a:t>(Semi-) Automated building permit </a:t>
            </a:r>
            <a:r>
              <a:rPr lang="en-US" sz="3200" dirty="0" smtClean="0"/>
              <a:t>rule checking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3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440" y="503908"/>
            <a:ext cx="8280000" cy="720000"/>
          </a:xfrm>
        </p:spPr>
        <p:txBody>
          <a:bodyPr/>
          <a:lstStyle/>
          <a:p>
            <a:pPr algn="ctr"/>
            <a:r>
              <a:rPr lang="en-US" dirty="0" smtClean="0"/>
              <a:t>Controlling building heights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091305" y="5907762"/>
            <a:ext cx="1962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Olsson et al. (2018)</a:t>
            </a:r>
            <a:endParaRPr lang="en-GB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0" y="1563885"/>
            <a:ext cx="7335637" cy="4110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79" y="1120140"/>
            <a:ext cx="3623919" cy="24990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25240" y="1120140"/>
            <a:ext cx="906780" cy="4787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/>
          <p:cNvSpPr/>
          <p:nvPr/>
        </p:nvSpPr>
        <p:spPr>
          <a:xfrm>
            <a:off x="3905250" y="1120140"/>
            <a:ext cx="784860" cy="4787622"/>
          </a:xfrm>
          <a:prstGeom prst="rightBrace">
            <a:avLst>
              <a:gd name="adj1" fmla="val 8333"/>
              <a:gd name="adj2" fmla="val 7403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1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Other 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17417" y="1584960"/>
            <a:ext cx="88265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Detailed delivery specifications for Geodata BIM</a:t>
            </a:r>
          </a:p>
          <a:p>
            <a:endParaRPr lang="en-US" sz="1000" dirty="0"/>
          </a:p>
          <a:p>
            <a:r>
              <a:rPr lang="en-GB" sz="1200" dirty="0">
                <a:hlinkClick r:id="rId2"/>
              </a:rPr>
              <a:t>https://www.smartbuilt.se/projekt/informationsinfrastruktur/leveransspecifikationer</a:t>
            </a:r>
            <a:r>
              <a:rPr lang="en-GB" sz="1200" dirty="0" smtClean="0">
                <a:hlinkClick r:id="rId2"/>
              </a:rPr>
              <a:t>/</a:t>
            </a:r>
            <a:r>
              <a:rPr lang="en-GB" sz="1200" dirty="0" smtClean="0"/>
              <a:t> (in Swedish)</a:t>
            </a:r>
          </a:p>
          <a:p>
            <a:endParaRPr lang="en-US" sz="1200" dirty="0"/>
          </a:p>
          <a:p>
            <a:r>
              <a:rPr lang="en-US" sz="1200" dirty="0"/>
              <a:t>OLSSON P.O., JOHANSSON T., ERIKSSON, H., LITHÉN T., BENGTSSON, L.-H., AXELSSON, J.ROOS, U., NELAND, K., RYDÉN, B., HARRIE, L., 2019. </a:t>
            </a:r>
            <a:endParaRPr lang="en-US" sz="1200" dirty="0" smtClean="0"/>
          </a:p>
          <a:p>
            <a:r>
              <a:rPr lang="en-US" sz="1200" dirty="0" smtClean="0"/>
              <a:t>Unbroken </a:t>
            </a:r>
            <a:r>
              <a:rPr lang="en-US" sz="1200" dirty="0"/>
              <a:t>digital data flow in the built environment process - a case study in Sweden, Int. Arch. </a:t>
            </a:r>
            <a:r>
              <a:rPr lang="en-US" sz="1200" dirty="0" err="1"/>
              <a:t>Photogramm</a:t>
            </a:r>
            <a:r>
              <a:rPr lang="en-US" sz="1200" dirty="0"/>
              <a:t>. </a:t>
            </a:r>
            <a:endParaRPr lang="en-US" sz="1200" dirty="0" smtClean="0"/>
          </a:p>
          <a:p>
            <a:r>
              <a:rPr lang="en-US" sz="1200" dirty="0" smtClean="0"/>
              <a:t>Remote </a:t>
            </a:r>
            <a:r>
              <a:rPr lang="en-US" sz="1200" dirty="0"/>
              <a:t>Sens. Spatial Inf. Sci., XLII-2/W13, 1347-1352, 2019</a:t>
            </a:r>
          </a:p>
          <a:p>
            <a:r>
              <a:rPr lang="en-US" sz="1200" dirty="0"/>
              <a:t>https://doi.org/10.5194/isprs-archives-XLII-2-W13-1347-2019. ISPRS Geospatial Week 2019, </a:t>
            </a:r>
            <a:r>
              <a:rPr lang="en-US" sz="1200" dirty="0" err="1"/>
              <a:t>Enschede</a:t>
            </a:r>
            <a:r>
              <a:rPr lang="en-US" sz="1200" dirty="0"/>
              <a:t>, June 10-14, 2019</a:t>
            </a:r>
            <a:r>
              <a:rPr lang="en-US" sz="1200" dirty="0" smtClean="0"/>
              <a:t>.</a:t>
            </a:r>
          </a:p>
          <a:p>
            <a:endParaRPr lang="en-US" sz="1200" dirty="0" smtClean="0"/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Several research projects – see references in the slides and the reading list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Some production systems and prototypes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56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706725"/>
            <a:ext cx="8280000" cy="720000"/>
          </a:xfrm>
        </p:spPr>
        <p:txBody>
          <a:bodyPr/>
          <a:lstStyle/>
          <a:p>
            <a:pPr algn="ctr"/>
            <a:r>
              <a:rPr lang="en-US" sz="2800" dirty="0"/>
              <a:t>Architecture of </a:t>
            </a:r>
            <a:r>
              <a:rPr lang="en-US" sz="2800" dirty="0" smtClean="0"/>
              <a:t>an ETL-script </a:t>
            </a:r>
            <a:r>
              <a:rPr lang="en-US" sz="2800" dirty="0"/>
              <a:t>developed to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calculate </a:t>
            </a:r>
            <a:r>
              <a:rPr lang="en-US" sz="2800" dirty="0"/>
              <a:t>building area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598" y="1630680"/>
            <a:ext cx="3605174" cy="4609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1305" y="5907762"/>
            <a:ext cx="1896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Olsson et al. (2018)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509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Checking regulations in BIM tools (</a:t>
            </a:r>
            <a:r>
              <a:rPr lang="en-US" sz="3200" dirty="0" err="1" smtClean="0"/>
              <a:t>Solibri</a:t>
            </a:r>
            <a:r>
              <a:rPr lang="en-US" sz="3200" dirty="0" smtClean="0"/>
              <a:t>)</a:t>
            </a:r>
            <a:endParaRPr lang="en-GB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950577" y="5958840"/>
            <a:ext cx="20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van </a:t>
            </a:r>
            <a:r>
              <a:rPr lang="en-US" sz="1200" dirty="0" err="1" smtClean="0"/>
              <a:t>Berlo</a:t>
            </a:r>
            <a:r>
              <a:rPr lang="en-US" sz="1200" dirty="0" smtClean="0"/>
              <a:t> et al. (2013)</a:t>
            </a:r>
            <a:endParaRPr lang="en-GB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97" y="1358145"/>
            <a:ext cx="6784115" cy="444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/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/>
              <a:t>3) Building information modelling</a:t>
            </a:r>
          </a:p>
          <a:p>
            <a:pPr marL="0" indent="0">
              <a:buNone/>
            </a:pPr>
            <a:r>
              <a:rPr lang="en-US" sz="1400" b="1" dirty="0"/>
              <a:t>4) Application submission</a:t>
            </a:r>
          </a:p>
          <a:p>
            <a:pPr marL="0" indent="0">
              <a:buNone/>
            </a:pPr>
            <a:r>
              <a:rPr lang="en-US" sz="1400" b="1" dirty="0"/>
              <a:t>5) Application reviewed (formal)</a:t>
            </a:r>
          </a:p>
          <a:p>
            <a:pPr marL="0" indent="0">
              <a:buNone/>
            </a:pPr>
            <a:r>
              <a:rPr lang="en-US" sz="1400" b="1" dirty="0"/>
              <a:t>6) Conversion to CityGML</a:t>
            </a:r>
          </a:p>
          <a:p>
            <a:pPr marL="0" indent="0">
              <a:buNone/>
            </a:pPr>
            <a:r>
              <a:rPr lang="en-US" sz="1400" b="1" dirty="0"/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9) Inspections during the works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13) Final inspection</a:t>
            </a:r>
          </a:p>
          <a:p>
            <a:pPr marL="0" indent="0">
              <a:buNone/>
            </a:pPr>
            <a:r>
              <a:rPr lang="en-US" sz="1400" b="1" dirty="0"/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/>
              <a:t>15) Handover to asset management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93468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/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/>
              <a:t>3) Building information modelling</a:t>
            </a:r>
          </a:p>
          <a:p>
            <a:pPr marL="0" indent="0">
              <a:buNone/>
            </a:pPr>
            <a:r>
              <a:rPr lang="en-US" sz="1400" b="1" dirty="0"/>
              <a:t>4) Application submission</a:t>
            </a:r>
          </a:p>
          <a:p>
            <a:pPr marL="0" indent="0">
              <a:buNone/>
            </a:pPr>
            <a:r>
              <a:rPr lang="en-US" sz="1400" b="1" dirty="0"/>
              <a:t>5) Application reviewed (formal)</a:t>
            </a:r>
          </a:p>
          <a:p>
            <a:pPr marL="0" indent="0">
              <a:buNone/>
            </a:pPr>
            <a:r>
              <a:rPr lang="en-US" sz="1400" b="1" dirty="0"/>
              <a:t>6) Conversion to CityGML</a:t>
            </a:r>
          </a:p>
          <a:p>
            <a:pPr marL="0" indent="0">
              <a:buNone/>
            </a:pPr>
            <a:r>
              <a:rPr lang="en-US" sz="1400" b="1" dirty="0"/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/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/>
              <a:t>9) Inspections during the works</a:t>
            </a:r>
          </a:p>
          <a:p>
            <a:pPr marL="0" indent="0">
              <a:buNone/>
            </a:pPr>
            <a:r>
              <a:rPr lang="en-US" sz="1400" b="1" dirty="0"/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/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/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/>
              <a:t>13) Final inspection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/>
              <a:t>15) Handover to asset management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74366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/>
              <a:t>14) Completion </a:t>
            </a:r>
            <a:r>
              <a:rPr lang="en-US" sz="2800" b="1" dirty="0"/>
              <a:t>certificate / use permit issuing &amp; </a:t>
            </a:r>
            <a:r>
              <a:rPr lang="en-US" sz="2800" b="1" dirty="0" smtClean="0"/>
              <a:t>3D </a:t>
            </a:r>
            <a:r>
              <a:rPr lang="en-US" sz="2800" b="1" dirty="0"/>
              <a:t>city model update &amp; </a:t>
            </a:r>
            <a:r>
              <a:rPr lang="en-US" sz="2800" b="1" dirty="0" smtClean="0"/>
              <a:t>storage</a:t>
            </a:r>
            <a:r>
              <a:rPr lang="en-US" sz="2800" b="1" dirty="0"/>
              <a:t> </a:t>
            </a:r>
            <a:r>
              <a:rPr lang="en-GB" sz="2800" b="1" dirty="0" smtClean="0"/>
              <a:t>of </a:t>
            </a:r>
            <a:r>
              <a:rPr lang="en-GB" sz="2800" b="1" dirty="0"/>
              <a:t>BIMs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4" y="1644915"/>
            <a:ext cx="6610252" cy="449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Geometric evaluation of CityGML model derived from BIM models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0" y="1950217"/>
            <a:ext cx="7520401" cy="4793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4863" y="5875020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Sun et al. (2019)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3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General validation of geometries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754880" y="5340756"/>
            <a:ext cx="43205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Ledoux</a:t>
            </a:r>
            <a:r>
              <a:rPr lang="en-US" sz="1200" dirty="0" smtClean="0"/>
              <a:t> H. (2018). val3dity</a:t>
            </a:r>
            <a:r>
              <a:rPr lang="en-US" sz="1200" dirty="0"/>
              <a:t>: validation of 3D GIS primitives according to the international </a:t>
            </a:r>
            <a:r>
              <a:rPr lang="en-US" sz="1200" dirty="0" err="1"/>
              <a:t>standardsOpen</a:t>
            </a:r>
            <a:r>
              <a:rPr lang="en-US" sz="1200" dirty="0"/>
              <a:t> Geospatial Data, Software and Standards (2018) 3:1</a:t>
            </a:r>
          </a:p>
          <a:p>
            <a:r>
              <a:rPr lang="en-US" sz="1200" dirty="0"/>
              <a:t>https://doi.org/10.1186/s40965-018-0043-x</a:t>
            </a:r>
            <a:endParaRPr lang="en-GB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15" y="1632465"/>
            <a:ext cx="3347085" cy="3264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7248" y="2407920"/>
            <a:ext cx="2392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 primitives validated </a:t>
            </a:r>
          </a:p>
          <a:p>
            <a:r>
              <a:rPr lang="en-US" dirty="0"/>
              <a:t>b</a:t>
            </a:r>
            <a:r>
              <a:rPr lang="en-US" dirty="0" smtClean="0"/>
              <a:t>y val3dity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855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Version management in the update process</a:t>
            </a:r>
            <a:endParaRPr lang="en-GB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69856"/>
            <a:ext cx="28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Eriksson et al. (2020)</a:t>
            </a:r>
            <a:endParaRPr lang="en-GB" dirty="0"/>
          </a:p>
        </p:txBody>
      </p:sp>
      <p:pic>
        <p:nvPicPr>
          <p:cNvPr id="6" name="Bildobjekt 2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1386840"/>
            <a:ext cx="8239817" cy="47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6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/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/>
              <a:t>3) Building information modelling</a:t>
            </a:r>
          </a:p>
          <a:p>
            <a:pPr marL="0" indent="0">
              <a:buNone/>
            </a:pPr>
            <a:r>
              <a:rPr lang="en-US" sz="1400" b="1" dirty="0"/>
              <a:t>4) Application submission</a:t>
            </a:r>
          </a:p>
          <a:p>
            <a:pPr marL="0" indent="0">
              <a:buNone/>
            </a:pPr>
            <a:r>
              <a:rPr lang="en-US" sz="1400" b="1" dirty="0"/>
              <a:t>5) Application reviewed (formal)</a:t>
            </a:r>
          </a:p>
          <a:p>
            <a:pPr marL="0" indent="0">
              <a:buNone/>
            </a:pPr>
            <a:r>
              <a:rPr lang="en-US" sz="1400" b="1" dirty="0"/>
              <a:t>6) Conversion to CityGML</a:t>
            </a:r>
          </a:p>
          <a:p>
            <a:pPr marL="0" indent="0">
              <a:buNone/>
            </a:pPr>
            <a:r>
              <a:rPr lang="en-US" sz="1400" b="1" dirty="0"/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/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/>
              <a:t>9) Inspections during the works</a:t>
            </a:r>
          </a:p>
          <a:p>
            <a:pPr marL="0" indent="0">
              <a:buNone/>
            </a:pPr>
            <a:r>
              <a:rPr lang="en-US" sz="1400" b="1" dirty="0"/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/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/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/>
              <a:t>13) Final inspection</a:t>
            </a:r>
          </a:p>
          <a:p>
            <a:pPr marL="0" indent="0">
              <a:buNone/>
            </a:pPr>
            <a:r>
              <a:rPr lang="en-US" sz="1400" b="1" dirty="0"/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15) Handover to asset management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98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/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/>
              <a:t>3) Building information modelling</a:t>
            </a:r>
          </a:p>
          <a:p>
            <a:pPr marL="0" indent="0">
              <a:buNone/>
            </a:pPr>
            <a:r>
              <a:rPr lang="en-US" sz="1400" b="1" dirty="0"/>
              <a:t>4) Application submission</a:t>
            </a:r>
          </a:p>
          <a:p>
            <a:pPr marL="0" indent="0">
              <a:buNone/>
            </a:pPr>
            <a:r>
              <a:rPr lang="en-US" sz="1400" b="1" dirty="0"/>
              <a:t>5) Application reviewed (formal)</a:t>
            </a:r>
          </a:p>
          <a:p>
            <a:pPr marL="0" indent="0">
              <a:buNone/>
            </a:pPr>
            <a:r>
              <a:rPr lang="en-US" sz="1400" b="1" dirty="0"/>
              <a:t>6) Conversion to CityGML</a:t>
            </a:r>
          </a:p>
          <a:p>
            <a:pPr marL="0" indent="0">
              <a:buNone/>
            </a:pPr>
            <a:r>
              <a:rPr lang="en-US" sz="1400" b="1" dirty="0"/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/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/>
              <a:t>9) Inspections during the works</a:t>
            </a:r>
          </a:p>
          <a:p>
            <a:pPr marL="0" indent="0">
              <a:buNone/>
            </a:pPr>
            <a:r>
              <a:rPr lang="en-US" sz="1400" b="1" dirty="0"/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/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/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/>
              <a:t>13) Final inspection</a:t>
            </a:r>
          </a:p>
          <a:p>
            <a:pPr marL="0" indent="0">
              <a:buNone/>
            </a:pPr>
            <a:r>
              <a:rPr lang="en-US" sz="1400" b="1" dirty="0"/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/>
              <a:t>15) Handover to asset management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781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1) Applicants asks for new building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14" y="3192780"/>
            <a:ext cx="3826185" cy="2732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" y="1965960"/>
            <a:ext cx="830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presentation deals with the process of designing and constructing a new building. </a:t>
            </a:r>
          </a:p>
          <a:p>
            <a:r>
              <a:rPr lang="en-US" dirty="0" smtClean="0"/>
              <a:t>The process is different for permissions for extensions/changes in buildings, etc.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44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in the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0) Site selection for investors – use </a:t>
            </a:r>
            <a:r>
              <a:rPr lang="en-US" sz="1400" dirty="0" err="1"/>
              <a:t>GeoBIM</a:t>
            </a:r>
            <a:r>
              <a:rPr lang="en-US" sz="1400" dirty="0"/>
              <a:t> to find out the potential of a site</a:t>
            </a:r>
          </a:p>
          <a:p>
            <a:pPr marL="0" indent="0">
              <a:buNone/>
            </a:pPr>
            <a:r>
              <a:rPr lang="en-US" sz="1400" b="1" dirty="0"/>
              <a:t>1) Applicants asks for new building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2) Pre-consultation and preliminary analysis</a:t>
            </a:r>
          </a:p>
          <a:p>
            <a:pPr marL="0" indent="0">
              <a:buNone/>
            </a:pPr>
            <a:r>
              <a:rPr lang="en-US" sz="1400" b="1" dirty="0"/>
              <a:t>3) Building information modelling</a:t>
            </a:r>
          </a:p>
          <a:p>
            <a:pPr marL="0" indent="0">
              <a:buNone/>
            </a:pPr>
            <a:r>
              <a:rPr lang="en-US" sz="1400" b="1" dirty="0"/>
              <a:t>4) Application submission</a:t>
            </a:r>
          </a:p>
          <a:p>
            <a:pPr marL="0" indent="0">
              <a:buNone/>
            </a:pPr>
            <a:r>
              <a:rPr lang="en-US" sz="1400" b="1" dirty="0"/>
              <a:t>5) Application reviewed (formal)</a:t>
            </a:r>
          </a:p>
          <a:p>
            <a:pPr marL="0" indent="0">
              <a:buNone/>
            </a:pPr>
            <a:r>
              <a:rPr lang="en-US" sz="1400" b="1" dirty="0"/>
              <a:t>6) Conversion to CityGML</a:t>
            </a:r>
          </a:p>
          <a:p>
            <a:pPr marL="0" indent="0">
              <a:buNone/>
            </a:pPr>
            <a:r>
              <a:rPr lang="en-US" sz="1400" b="1" dirty="0"/>
              <a:t>7) Application reviewed (content requirements)</a:t>
            </a:r>
          </a:p>
          <a:p>
            <a:pPr marL="0" indent="0">
              <a:buNone/>
            </a:pPr>
            <a:r>
              <a:rPr lang="en-US" sz="1400" b="1" dirty="0"/>
              <a:t>8) Building permission issuing &amp; start of construction works</a:t>
            </a:r>
          </a:p>
          <a:p>
            <a:pPr marL="0" indent="0">
              <a:buNone/>
            </a:pPr>
            <a:r>
              <a:rPr lang="en-US" sz="1400" b="1" dirty="0"/>
              <a:t>9) Inspections during the works</a:t>
            </a:r>
          </a:p>
          <a:p>
            <a:pPr marL="0" indent="0">
              <a:buNone/>
            </a:pPr>
            <a:r>
              <a:rPr lang="en-US" sz="1400" b="1" dirty="0"/>
              <a:t>10) Refinements or changes throughout construction process</a:t>
            </a:r>
          </a:p>
          <a:p>
            <a:pPr marL="0" indent="0">
              <a:buNone/>
            </a:pPr>
            <a:r>
              <a:rPr lang="en-US" sz="1400" b="1" dirty="0"/>
              <a:t>11) Completion of the works &amp; building authorities notification</a:t>
            </a:r>
          </a:p>
          <a:p>
            <a:pPr marL="0" indent="0">
              <a:buNone/>
            </a:pPr>
            <a:r>
              <a:rPr lang="en-US" sz="1400" b="1" dirty="0"/>
              <a:t>12) As-built IFC formal review (validation)</a:t>
            </a:r>
          </a:p>
          <a:p>
            <a:pPr marL="0" indent="0">
              <a:buNone/>
            </a:pPr>
            <a:r>
              <a:rPr lang="en-US" sz="1400" b="1" dirty="0"/>
              <a:t>13) Final inspection</a:t>
            </a:r>
          </a:p>
          <a:p>
            <a:pPr marL="0" indent="0">
              <a:buNone/>
            </a:pPr>
            <a:r>
              <a:rPr lang="en-US" sz="1400" b="1" dirty="0"/>
              <a:t>14) Completion certificate / use permit issuing &amp; 3D city model update &amp; storage of BIMs</a:t>
            </a:r>
          </a:p>
          <a:p>
            <a:pPr marL="0" indent="0">
              <a:buNone/>
            </a:pPr>
            <a:r>
              <a:rPr lang="en-US" sz="1400" dirty="0"/>
              <a:t>15) Handover to asset management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1162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2) Pre-consultation and preliminary analysis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58" y="1333500"/>
            <a:ext cx="5780483" cy="47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Requirement of national specifications for </a:t>
            </a:r>
            <a:br>
              <a:rPr lang="en-US" sz="3200" dirty="0" smtClean="0"/>
            </a:br>
            <a:r>
              <a:rPr lang="en-US" sz="3200" dirty="0" smtClean="0"/>
              <a:t>3D city models</a:t>
            </a:r>
            <a:endParaRPr lang="en-GB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8" y="2021205"/>
            <a:ext cx="3701991" cy="2657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5287" y="5819894"/>
            <a:ext cx="3079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err="1" smtClean="0"/>
              <a:t>Blaauboer</a:t>
            </a:r>
            <a:r>
              <a:rPr lang="en-GB" dirty="0" smtClean="0"/>
              <a:t> et al. (2014)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35287" y="4853940"/>
            <a:ext cx="2141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Netherlands</a:t>
            </a:r>
            <a:endParaRPr lang="en-GB" dirty="0" smtClean="0"/>
          </a:p>
          <a:p>
            <a:r>
              <a:rPr lang="en-GB" dirty="0" smtClean="0"/>
              <a:t>3D </a:t>
            </a:r>
            <a:r>
              <a:rPr lang="en-GB" dirty="0" err="1" smtClean="0"/>
              <a:t>IMGeo</a:t>
            </a:r>
            <a:r>
              <a:rPr lang="en-GB" dirty="0" smtClean="0"/>
              <a:t>-CityGML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33" y="1929710"/>
            <a:ext cx="2925127" cy="28404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84433" y="4866172"/>
            <a:ext cx="2141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Sweden</a:t>
            </a:r>
            <a:endParaRPr lang="en-GB" dirty="0" smtClean="0"/>
          </a:p>
          <a:p>
            <a:r>
              <a:rPr lang="en-GB" dirty="0" smtClean="0"/>
              <a:t>CityGML </a:t>
            </a:r>
            <a:r>
              <a:rPr lang="en-GB" dirty="0" err="1" smtClean="0"/>
              <a:t>Sve</a:t>
            </a:r>
            <a:r>
              <a:rPr lang="en-GB" dirty="0" smtClean="0"/>
              <a:t>-Test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984433" y="5819894"/>
            <a:ext cx="289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Source: Eriksson et al.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8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2288</Words>
  <Application>Microsoft Office PowerPoint</Application>
  <PresentationFormat>On-screen Show (4:3)</PresentationFormat>
  <Paragraphs>351</Paragraphs>
  <Slides>48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Lato</vt:lpstr>
      <vt:lpstr>Palatino Linotype</vt:lpstr>
      <vt:lpstr>Times New Roman</vt:lpstr>
      <vt:lpstr>Office-thema</vt:lpstr>
      <vt:lpstr>Module 2 – GeoBIM and Planning/Building Permits –   </vt:lpstr>
      <vt:lpstr>Main sources</vt:lpstr>
      <vt:lpstr>PowerPoint Presentation</vt:lpstr>
      <vt:lpstr>Other sources</vt:lpstr>
      <vt:lpstr>Steps in the process</vt:lpstr>
      <vt:lpstr>1) Applicants asks for new building</vt:lpstr>
      <vt:lpstr>Steps in the process</vt:lpstr>
      <vt:lpstr>2) Pre-consultation and preliminary analysis</vt:lpstr>
      <vt:lpstr>Requirement of national specifications for  3D city models</vt:lpstr>
      <vt:lpstr>Limitations of importing geodata (City model data) to BIM tools</vt:lpstr>
      <vt:lpstr>Regulations can be found in many planning instruments that varies between countries. Example UK: A landscape and townscape context plan</vt:lpstr>
      <vt:lpstr>In this presentation we use: Detail development plans</vt:lpstr>
      <vt:lpstr>Digitalisation of detail development plans</vt:lpstr>
      <vt:lpstr>Import of digital detail development plan into BIM environment</vt:lpstr>
      <vt:lpstr>PowerPoint Presentation</vt:lpstr>
      <vt:lpstr>Applicant analysis before application</vt:lpstr>
      <vt:lpstr>Steps in the process</vt:lpstr>
      <vt:lpstr>3) Building information modelling</vt:lpstr>
      <vt:lpstr>Steps in the process</vt:lpstr>
      <vt:lpstr>4) Application submission</vt:lpstr>
      <vt:lpstr>Model View Definition (MVD) – Formal subset of an IFC model.  Example: Singapore</vt:lpstr>
      <vt:lpstr>Steps in the process</vt:lpstr>
      <vt:lpstr>5) Application reviewed (formal)</vt:lpstr>
      <vt:lpstr>Formal checking of a BIM (IFC) file in BIM modeling checking tool </vt:lpstr>
      <vt:lpstr>Checking elements according to MVD in an ETL-tool </vt:lpstr>
      <vt:lpstr>Steps in the process</vt:lpstr>
      <vt:lpstr>6) Conversion to CityGML</vt:lpstr>
      <vt:lpstr>Example of workflow in the conversion</vt:lpstr>
      <vt:lpstr>Geometric transformation</vt:lpstr>
      <vt:lpstr>Semantic mapping</vt:lpstr>
      <vt:lpstr>Example of study of conversion</vt:lpstr>
      <vt:lpstr>More on implementation  of conversion tools will follow in module 4 (in the GeoBIM benchmark)</vt:lpstr>
      <vt:lpstr>Steps in the process</vt:lpstr>
      <vt:lpstr>7) Application reviewed (content requirements)</vt:lpstr>
      <vt:lpstr>7) Application reviewed (content requirements)</vt:lpstr>
      <vt:lpstr>What is required for building permit rule checking?</vt:lpstr>
      <vt:lpstr>(Semi-) Automated building permit rule checking </vt:lpstr>
      <vt:lpstr>(Semi-) Automated building permit rule checking </vt:lpstr>
      <vt:lpstr>Controlling building heights </vt:lpstr>
      <vt:lpstr>Architecture of an ETL-script developed to  calculate building area</vt:lpstr>
      <vt:lpstr>Checking regulations in BIM tools (Solibri)</vt:lpstr>
      <vt:lpstr>Steps in the process</vt:lpstr>
      <vt:lpstr>Steps in the process</vt:lpstr>
      <vt:lpstr>14) Completion certificate / use permit issuing &amp; 3D city model update &amp; storage of BIMs</vt:lpstr>
      <vt:lpstr>Geometric evaluation of CityGML model derived from BIM models</vt:lpstr>
      <vt:lpstr>General validation of geometries</vt:lpstr>
      <vt:lpstr>Version management in the update process</vt:lpstr>
      <vt:lpstr>Steps in the process</vt:lpstr>
    </vt:vector>
  </TitlesOfParts>
  <Company>Altera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Lars Bruyndonckx</dc:creator>
  <cp:lastModifiedBy>Lars Harrie</cp:lastModifiedBy>
  <cp:revision>171</cp:revision>
  <cp:lastPrinted>2020-05-19T06:42:35Z</cp:lastPrinted>
  <dcterms:created xsi:type="dcterms:W3CDTF">2015-04-27T14:26:05Z</dcterms:created>
  <dcterms:modified xsi:type="dcterms:W3CDTF">2020-05-26T08:41:41Z</dcterms:modified>
</cp:coreProperties>
</file>